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9" r:id="rId2"/>
    <p:sldId id="271" r:id="rId3"/>
    <p:sldId id="260" r:id="rId4"/>
    <p:sldId id="272" r:id="rId5"/>
    <p:sldId id="268" r:id="rId6"/>
    <p:sldId id="264" r:id="rId7"/>
    <p:sldId id="262" r:id="rId8"/>
    <p:sldId id="263" r:id="rId9"/>
    <p:sldId id="266" r:id="rId10"/>
    <p:sldId id="267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76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84296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961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mailto:mike.yasnev@gmail.com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ctrTitle"/>
          </p:nvPr>
        </p:nvSpPr>
        <p:spPr>
          <a:xfrm>
            <a:off x="6708183" y="284394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0F6885"/>
                </a:solidFill>
              </a:rPr>
              <a:t>SAFE PLACE</a:t>
            </a:r>
            <a:endParaRPr dirty="0">
              <a:solidFill>
                <a:srgbClr val="0F6885"/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9610" y="12072994"/>
            <a:ext cx="24344780" cy="1440581"/>
            <a:chOff x="19610" y="12072994"/>
            <a:chExt cx="24344780" cy="1440581"/>
          </a:xfrm>
        </p:grpSpPr>
        <p:pic>
          <p:nvPicPr>
            <p:cNvPr id="137" name="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191734" y="12688751"/>
              <a:ext cx="2428663" cy="4538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8" name="ME-RII-2-RGB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421040" y="12645418"/>
              <a:ext cx="3255070" cy="5404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9" name="Sputnik_logo.svg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60157" y="12438179"/>
              <a:ext cx="1014818" cy="95494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0" name="Finam_Logo.svg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890598" y="12511705"/>
              <a:ext cx="1014818" cy="80789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1" name="freshaut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847496" y="12511705"/>
              <a:ext cx="1892770" cy="80789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2" name="uomo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4136020" y="12317724"/>
              <a:ext cx="1195851" cy="119585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3" name="лого спа opaqu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906713" y="12511705"/>
              <a:ext cx="2117128" cy="80789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4" name="Shape 144"/>
            <p:cNvSpPr/>
            <p:nvPr/>
          </p:nvSpPr>
          <p:spPr>
            <a:xfrm>
              <a:off x="19610" y="12072994"/>
              <a:ext cx="24344780" cy="1"/>
            </a:xfrm>
            <a:prstGeom prst="line">
              <a:avLst/>
            </a:prstGeom>
            <a:ln w="25400">
              <a:solidFill>
                <a:srgbClr val="BEC0C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200"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68" y="4226341"/>
            <a:ext cx="4014787" cy="447569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765" y="2099257"/>
            <a:ext cx="7557199" cy="8849479"/>
          </a:xfrm>
          <a:prstGeom prst="rect">
            <a:avLst/>
          </a:prstGeom>
        </p:spPr>
      </p:pic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4360157" y="257579"/>
            <a:ext cx="14716126" cy="10363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5000" dirty="0" err="1">
                <a:solidFill>
                  <a:srgbClr val="0F6885"/>
                </a:solidFill>
              </a:rPr>
              <a:t>Контакты</a:t>
            </a:r>
            <a:endParaRPr sz="5000" dirty="0">
              <a:solidFill>
                <a:srgbClr val="0F6885"/>
              </a:solidFill>
            </a:endParaRPr>
          </a:p>
        </p:txBody>
      </p:sp>
      <p:pic>
        <p:nvPicPr>
          <p:cNvPr id="217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91734" y="12688751"/>
            <a:ext cx="2428663" cy="45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ME-RII-2-RG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1040" y="12645418"/>
            <a:ext cx="3255070" cy="54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putnik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60157" y="12438179"/>
            <a:ext cx="1014818" cy="954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Finam_Logo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90598" y="12511705"/>
            <a:ext cx="1014818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freshaut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47496" y="12511705"/>
            <a:ext cx="1892770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uom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36020" y="12317724"/>
            <a:ext cx="1195851" cy="119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лого спа opaqu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906713" y="12511705"/>
            <a:ext cx="2117128" cy="80789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19610" y="12072994"/>
            <a:ext cx="24344780" cy="1"/>
          </a:xfrm>
          <a:prstGeom prst="line">
            <a:avLst/>
          </a:prstGeom>
          <a:ln w="25400">
            <a:solidFill>
              <a:srgbClr val="BEC0C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" name="Текст 3"/>
          <p:cNvSpPr txBox="1">
            <a:spLocks/>
          </p:cNvSpPr>
          <p:nvPr/>
        </p:nvSpPr>
        <p:spPr>
          <a:xfrm>
            <a:off x="1186639" y="3340979"/>
            <a:ext cx="7861936" cy="601215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endParaRPr lang="ru-RU" dirty="0" smtClean="0"/>
          </a:p>
          <a:p>
            <a:pPr algn="l"/>
            <a:r>
              <a:rPr lang="ru-RU" sz="3000" b="1" dirty="0" smtClean="0">
                <a:solidFill>
                  <a:srgbClr val="0F6885"/>
                </a:solidFill>
              </a:rPr>
              <a:t>Михаил Яснев</a:t>
            </a:r>
          </a:p>
          <a:p>
            <a:pPr algn="l"/>
            <a:endParaRPr lang="ru-RU" sz="3000" b="1" dirty="0" smtClean="0"/>
          </a:p>
          <a:p>
            <a:pPr algn="l"/>
            <a:endParaRPr lang="ru-RU" sz="3000" dirty="0" smtClean="0"/>
          </a:p>
          <a:p>
            <a:pPr algn="l"/>
            <a:r>
              <a:rPr lang="en-US" sz="3000" dirty="0" smtClean="0"/>
              <a:t>+7</a:t>
            </a:r>
            <a:r>
              <a:rPr lang="ru-RU" sz="3000" dirty="0" smtClean="0"/>
              <a:t> </a:t>
            </a:r>
            <a:r>
              <a:rPr lang="en-US" sz="3000" dirty="0" smtClean="0"/>
              <a:t>963</a:t>
            </a:r>
            <a:r>
              <a:rPr lang="ru-RU" sz="3000" dirty="0" smtClean="0"/>
              <a:t> </a:t>
            </a:r>
            <a:r>
              <a:rPr lang="en-US" sz="3000" dirty="0" smtClean="0"/>
              <a:t>771-22</a:t>
            </a:r>
            <a:r>
              <a:rPr lang="ru-RU" sz="3000" dirty="0" smtClean="0"/>
              <a:t>-</a:t>
            </a:r>
            <a:r>
              <a:rPr lang="en-US" sz="3000" dirty="0" smtClean="0"/>
              <a:t>29</a:t>
            </a:r>
            <a:endParaRPr lang="ru-RU" sz="3000" dirty="0" smtClean="0"/>
          </a:p>
          <a:p>
            <a:pPr algn="l"/>
            <a:r>
              <a:rPr lang="en-US" sz="3000" dirty="0" smtClean="0">
                <a:solidFill>
                  <a:srgbClr val="0F6885"/>
                </a:solidFill>
                <a:hlinkClick r:id="rId10"/>
              </a:rPr>
              <a:t>mike.yasnev@gmail.com</a:t>
            </a:r>
            <a:endParaRPr lang="ru-RU" sz="3000" dirty="0" smtClean="0">
              <a:solidFill>
                <a:srgbClr val="0F6885"/>
              </a:solidFill>
            </a:endParaRPr>
          </a:p>
          <a:p>
            <a:pPr algn="l"/>
            <a:endParaRPr lang="en-US" sz="30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4" animBg="1" advAuto="0"/>
      <p:bldP spid="218" grpId="3" animBg="1" advAuto="0"/>
      <p:bldP spid="219" grpId="1" animBg="1" advAuto="0"/>
      <p:bldP spid="220" grpId="2" animBg="1" advAuto="0"/>
      <p:bldP spid="221" grpId="6" animBg="1" advAuto="0"/>
      <p:bldP spid="222" grpId="5" animBg="1" advAuto="0"/>
      <p:bldP spid="223" grpId="7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2" y="1531519"/>
            <a:ext cx="10058400" cy="44897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1410"/>
            <a:ext cx="8621412" cy="4851705"/>
          </a:xfrm>
          <a:prstGeom prst="rect">
            <a:avLst/>
          </a:prstGeom>
        </p:spPr>
      </p:pic>
      <p:pic>
        <p:nvPicPr>
          <p:cNvPr id="147" name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1734" y="12688751"/>
            <a:ext cx="2428663" cy="45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ME-RII-2-RG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21040" y="12645418"/>
            <a:ext cx="3255070" cy="54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putnik_logo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60157" y="12438179"/>
            <a:ext cx="1014818" cy="954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Finam_Logo.sv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90598" y="12511705"/>
            <a:ext cx="1014818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freshaut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47496" y="12511705"/>
            <a:ext cx="1892770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uom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136020" y="12317724"/>
            <a:ext cx="1195851" cy="119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лого спа opaqu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06713" y="12511705"/>
            <a:ext cx="2117128" cy="80789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19610" y="12072994"/>
            <a:ext cx="24344780" cy="1"/>
          </a:xfrm>
          <a:prstGeom prst="line">
            <a:avLst/>
          </a:prstGeom>
          <a:ln w="25400">
            <a:solidFill>
              <a:srgbClr val="BEC0C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" name="Shape 216"/>
          <p:cNvSpPr txBox="1">
            <a:spLocks/>
          </p:cNvSpPr>
          <p:nvPr/>
        </p:nvSpPr>
        <p:spPr>
          <a:xfrm>
            <a:off x="4360157" y="257579"/>
            <a:ext cx="14716126" cy="103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ru-RU" sz="5000" dirty="0" smtClean="0">
                <a:solidFill>
                  <a:srgbClr val="0F6885"/>
                </a:solidFill>
              </a:rPr>
              <a:t>Продукт</a:t>
            </a:r>
            <a:endParaRPr lang="ru-RU" sz="5000" dirty="0">
              <a:solidFill>
                <a:srgbClr val="0F6885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200022" y="2695554"/>
            <a:ext cx="1133374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3000" b="1" dirty="0">
                <a:solidFill>
                  <a:srgbClr val="0F6885"/>
                </a:solidFill>
              </a:rPr>
              <a:t>Система коллективного распределенного видеонаблюдения </a:t>
            </a:r>
            <a:r>
              <a:rPr lang="ru-RU" sz="3000" dirty="0"/>
              <a:t/>
            </a:r>
            <a:br>
              <a:rPr lang="ru-RU" sz="3000" dirty="0"/>
            </a:br>
            <a:r>
              <a:rPr lang="ru-RU" sz="3000" dirty="0"/>
              <a:t>на базе видеорегистраторов автомобилей с поддержкой технологии машинного обучения для распознавания </a:t>
            </a:r>
            <a:r>
              <a:rPr lang="ru-RU" sz="3000" dirty="0" smtClean="0"/>
              <a:t>образов</a:t>
            </a:r>
            <a:endParaRPr lang="en-US" sz="3000" b="1" dirty="0">
              <a:solidFill>
                <a:srgbClr val="0F6885"/>
              </a:solidFill>
            </a:endParaRPr>
          </a:p>
          <a:p>
            <a:pPr algn="l">
              <a:spcBef>
                <a:spcPts val="2400"/>
              </a:spcBef>
            </a:pPr>
            <a:r>
              <a:rPr lang="ru-RU" sz="3000" b="1" dirty="0" smtClean="0">
                <a:solidFill>
                  <a:srgbClr val="0F6885"/>
                </a:solidFill>
              </a:rPr>
              <a:t>Специализированный </a:t>
            </a:r>
            <a:r>
              <a:rPr lang="ru-RU" sz="3000" b="1" dirty="0">
                <a:solidFill>
                  <a:srgbClr val="0F6885"/>
                </a:solidFill>
              </a:rPr>
              <a:t>видеорегистратор</a:t>
            </a:r>
            <a:r>
              <a:rPr lang="ru-RU" sz="3000" dirty="0"/>
              <a:t>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ru-RU" sz="3000" dirty="0" smtClean="0"/>
              <a:t>в </a:t>
            </a:r>
            <a:r>
              <a:rPr lang="ru-RU" sz="3000" dirty="0"/>
              <a:t>автомобиле </a:t>
            </a:r>
            <a:r>
              <a:rPr lang="ru-RU" sz="3000" dirty="0" smtClean="0"/>
              <a:t>на основе </a:t>
            </a:r>
            <a:r>
              <a:rPr lang="en-US" sz="3000" dirty="0" smtClean="0"/>
              <a:t>Raspberry PI</a:t>
            </a:r>
          </a:p>
          <a:p>
            <a:pPr algn="l">
              <a:spcBef>
                <a:spcPts val="2400"/>
              </a:spcBef>
            </a:pPr>
            <a:r>
              <a:rPr lang="ru-RU" sz="3000" b="1" dirty="0" smtClean="0">
                <a:solidFill>
                  <a:srgbClr val="0F6885"/>
                </a:solidFill>
              </a:rPr>
              <a:t>Облако </a:t>
            </a:r>
            <a:r>
              <a:rPr lang="ru-RU" sz="3000" b="1" dirty="0">
                <a:solidFill>
                  <a:srgbClr val="0F6885"/>
                </a:solidFill>
              </a:rPr>
              <a:t>сервисов и </a:t>
            </a:r>
            <a:r>
              <a:rPr lang="ru-RU" sz="3000" b="1" dirty="0" smtClean="0">
                <a:solidFill>
                  <a:srgbClr val="0F6885"/>
                </a:solidFill>
              </a:rPr>
              <a:t>коммуникации</a:t>
            </a:r>
            <a:endParaRPr lang="en-US" sz="3000" b="1" dirty="0" smtClean="0">
              <a:solidFill>
                <a:srgbClr val="0F6885"/>
              </a:solidFill>
            </a:endParaRPr>
          </a:p>
          <a:p>
            <a:pPr algn="l">
              <a:spcBef>
                <a:spcPts val="2400"/>
              </a:spcBef>
            </a:pPr>
            <a:r>
              <a:rPr lang="ru-RU" sz="3000" b="1" dirty="0" smtClean="0">
                <a:solidFill>
                  <a:srgbClr val="0F6885"/>
                </a:solidFill>
              </a:rPr>
              <a:t>Мобильное </a:t>
            </a:r>
            <a:r>
              <a:rPr lang="ru-RU" sz="3000" b="1" dirty="0">
                <a:solidFill>
                  <a:srgbClr val="0F6885"/>
                </a:solidFill>
              </a:rPr>
              <a:t>приложение</a:t>
            </a:r>
            <a:r>
              <a:rPr lang="ru-RU" sz="3000" dirty="0"/>
              <a:t> для </a:t>
            </a:r>
            <a:r>
              <a:rPr lang="ru-RU" sz="3000" dirty="0" smtClean="0"/>
              <a:t>владельца автомобиля для управления </a:t>
            </a:r>
            <a:r>
              <a:rPr lang="ru-RU" sz="3000" dirty="0"/>
              <a:t>безопасностью </a:t>
            </a:r>
            <a:r>
              <a:rPr lang="ru-RU" sz="3000" dirty="0" smtClean="0"/>
              <a:t>(</a:t>
            </a:r>
            <a:r>
              <a:rPr lang="en-US" sz="3000" dirty="0"/>
              <a:t>Android / iOS)</a:t>
            </a:r>
            <a:r>
              <a:rPr lang="ru-RU" sz="3000" dirty="0"/>
              <a:t/>
            </a:r>
            <a:br>
              <a:rPr lang="ru-RU" sz="3000" dirty="0"/>
            </a:br>
            <a:endParaRPr lang="ru-RU" sz="3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88" y="5165061"/>
            <a:ext cx="6938707" cy="693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1926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 advAuto="0"/>
      <p:bldP spid="148" grpId="0" animBg="1" advAuto="0"/>
      <p:bldP spid="149" grpId="0" animBg="1" advAuto="0"/>
      <p:bldP spid="150" grpId="0" animBg="1" advAuto="0"/>
      <p:bldP spid="151" grpId="0" animBg="1" advAuto="0"/>
      <p:bldP spid="152" grpId="0" animBg="1" advAuto="0"/>
      <p:bldP spid="153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1734" y="12688751"/>
            <a:ext cx="2428663" cy="45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ME-RII-2-RG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21040" y="12645418"/>
            <a:ext cx="3255070" cy="54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putnik_logo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60157" y="12438179"/>
            <a:ext cx="1014818" cy="954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Finam_Logo.sv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90598" y="12511705"/>
            <a:ext cx="1014818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freshaut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47496" y="12511705"/>
            <a:ext cx="1892770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uom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136020" y="12317724"/>
            <a:ext cx="1195851" cy="119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лого спа opaqu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06713" y="12511705"/>
            <a:ext cx="2117128" cy="80789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19610" y="12072994"/>
            <a:ext cx="24344780" cy="1"/>
          </a:xfrm>
          <a:prstGeom prst="line">
            <a:avLst/>
          </a:prstGeom>
          <a:ln w="25400">
            <a:solidFill>
              <a:srgbClr val="BEC0C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" name="Shape 216"/>
          <p:cNvSpPr txBox="1">
            <a:spLocks/>
          </p:cNvSpPr>
          <p:nvPr/>
        </p:nvSpPr>
        <p:spPr>
          <a:xfrm>
            <a:off x="4360157" y="257579"/>
            <a:ext cx="14716126" cy="103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ru-RU" sz="5000" dirty="0" smtClean="0">
                <a:solidFill>
                  <a:srgbClr val="0F6885"/>
                </a:solidFill>
              </a:rPr>
              <a:t>ДТП 360</a:t>
            </a:r>
            <a:endParaRPr lang="ru-RU" sz="5000" dirty="0">
              <a:solidFill>
                <a:srgbClr val="0F6885"/>
              </a:solidFill>
            </a:endParaRPr>
          </a:p>
        </p:txBody>
      </p:sp>
      <p:pic>
        <p:nvPicPr>
          <p:cNvPr id="3" name="pv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67566" y="1058680"/>
            <a:ext cx="14522599" cy="1089194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75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47" grpId="4" animBg="1" advAuto="0"/>
      <p:bldP spid="148" grpId="3" animBg="1" advAuto="0"/>
      <p:bldP spid="149" grpId="1" animBg="1" advAuto="0"/>
      <p:bldP spid="150" grpId="2" animBg="1" advAuto="0"/>
      <p:bldP spid="151" grpId="6" animBg="1" advAuto="0"/>
      <p:bldP spid="152" grpId="5" animBg="1" advAuto="0"/>
      <p:bldP spid="153" grpId="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1734" y="12688751"/>
            <a:ext cx="2428663" cy="45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ME-RII-2-RG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21040" y="12645418"/>
            <a:ext cx="3255070" cy="54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putnik_logo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60157" y="12438179"/>
            <a:ext cx="1014818" cy="954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Finam_Logo.sv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90598" y="12511705"/>
            <a:ext cx="1014818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freshaut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47496" y="12511705"/>
            <a:ext cx="1892770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uom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136020" y="12317724"/>
            <a:ext cx="1195851" cy="119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лого спа opaqu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06713" y="12511705"/>
            <a:ext cx="2117128" cy="80789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19610" y="12072994"/>
            <a:ext cx="24344780" cy="1"/>
          </a:xfrm>
          <a:prstGeom prst="line">
            <a:avLst/>
          </a:prstGeom>
          <a:ln w="25400">
            <a:solidFill>
              <a:srgbClr val="BEC0C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" name="Shape 216"/>
          <p:cNvSpPr txBox="1">
            <a:spLocks/>
          </p:cNvSpPr>
          <p:nvPr/>
        </p:nvSpPr>
        <p:spPr>
          <a:xfrm>
            <a:off x="4360157" y="257579"/>
            <a:ext cx="14716126" cy="103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ru-RU" sz="5000" dirty="0" smtClean="0">
                <a:solidFill>
                  <a:srgbClr val="0F6885"/>
                </a:solidFill>
              </a:rPr>
              <a:t>Расширение пейджера</a:t>
            </a:r>
            <a:endParaRPr lang="ru-RU" sz="5000" dirty="0">
              <a:solidFill>
                <a:srgbClr val="0F6885"/>
              </a:solidFill>
            </a:endParaRPr>
          </a:p>
        </p:txBody>
      </p:sp>
      <p:pic>
        <p:nvPicPr>
          <p:cNvPr id="3" name="pv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78930" y="1115541"/>
            <a:ext cx="14686347" cy="1101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719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12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47" grpId="0" animBg="1" advAuto="0"/>
      <p:bldP spid="148" grpId="0" animBg="1" advAuto="0"/>
      <p:bldP spid="149" grpId="0" animBg="1" advAuto="0"/>
      <p:bldP spid="150" grpId="0" animBg="1" advAuto="0"/>
      <p:bldP spid="151" grpId="0" animBg="1" advAuto="0"/>
      <p:bldP spid="152" grpId="0" animBg="1" advAuto="0"/>
      <p:bldP spid="153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1734" y="12688751"/>
            <a:ext cx="2428663" cy="45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ME-RII-2-RG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1040" y="12645418"/>
            <a:ext cx="3255070" cy="54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putnik_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0157" y="12438179"/>
            <a:ext cx="1014818" cy="954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Finam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90598" y="12511705"/>
            <a:ext cx="1014818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freshaut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847496" y="12511705"/>
            <a:ext cx="1892770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uom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136020" y="12317724"/>
            <a:ext cx="1195851" cy="119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лого спа opaqu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906713" y="12511705"/>
            <a:ext cx="2117128" cy="80789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19610" y="12072994"/>
            <a:ext cx="24344780" cy="1"/>
          </a:xfrm>
          <a:prstGeom prst="line">
            <a:avLst/>
          </a:prstGeom>
          <a:ln w="25400">
            <a:solidFill>
              <a:srgbClr val="BEC0C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pic>
        <p:nvPicPr>
          <p:cNvPr id="15" name="Picture 2" descr="h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07" y="2406318"/>
            <a:ext cx="7204365" cy="402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71" y="6538824"/>
            <a:ext cx="7174812" cy="397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216"/>
          <p:cNvSpPr txBox="1">
            <a:spLocks/>
          </p:cNvSpPr>
          <p:nvPr/>
        </p:nvSpPr>
        <p:spPr>
          <a:xfrm>
            <a:off x="4360157" y="257579"/>
            <a:ext cx="14716126" cy="103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ru-RU" sz="5000" dirty="0" smtClean="0">
                <a:solidFill>
                  <a:srgbClr val="0F6885"/>
                </a:solidFill>
              </a:rPr>
              <a:t>Решаемые проблемы</a:t>
            </a:r>
            <a:endParaRPr lang="ru-RU" sz="5000" dirty="0">
              <a:solidFill>
                <a:srgbClr val="0F6885"/>
              </a:solidFill>
            </a:endParaRPr>
          </a:p>
        </p:txBody>
      </p:sp>
      <p:sp>
        <p:nvSpPr>
          <p:cNvPr id="17" name="Shape 146"/>
          <p:cNvSpPr txBox="1">
            <a:spLocks/>
          </p:cNvSpPr>
          <p:nvPr/>
        </p:nvSpPr>
        <p:spPr>
          <a:xfrm>
            <a:off x="11616897" y="2127247"/>
            <a:ext cx="12374064" cy="3792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0" indent="-457200" algn="l" hangingPunct="1">
              <a:spcBef>
                <a:spcPts val="1200"/>
              </a:spcBef>
              <a:buBlip>
                <a:blip r:embed="rId11"/>
              </a:buBlip>
            </a:pPr>
            <a:r>
              <a:rPr lang="ru-RU" sz="3000" b="1" dirty="0" smtClean="0">
                <a:solidFill>
                  <a:srgbClr val="0F6885"/>
                </a:solidFill>
              </a:rPr>
              <a:t>Угон</a:t>
            </a:r>
            <a:r>
              <a:rPr lang="ru-RU" sz="3000" dirty="0" smtClean="0"/>
              <a:t> автомобилей</a:t>
            </a:r>
            <a:r>
              <a:rPr lang="en-US" sz="3000" dirty="0"/>
              <a:t>.</a:t>
            </a:r>
            <a:endParaRPr lang="ru-RU" sz="3000" dirty="0"/>
          </a:p>
          <a:p>
            <a:pPr marL="457200" indent="-457200" algn="l" hangingPunct="1">
              <a:spcBef>
                <a:spcPts val="1200"/>
              </a:spcBef>
              <a:buBlip>
                <a:blip r:embed="rId11"/>
              </a:buBlip>
            </a:pPr>
            <a:r>
              <a:rPr lang="ru-RU" sz="3000" b="1" dirty="0" smtClean="0">
                <a:solidFill>
                  <a:srgbClr val="0F6885"/>
                </a:solidFill>
              </a:rPr>
              <a:t>Повреждение</a:t>
            </a:r>
            <a:r>
              <a:rPr lang="ru-RU" sz="3000" dirty="0" smtClean="0"/>
              <a:t> автомобиля </a:t>
            </a:r>
            <a:r>
              <a:rPr lang="ru-RU" sz="3000" b="1" dirty="0" smtClean="0">
                <a:solidFill>
                  <a:srgbClr val="0F6885"/>
                </a:solidFill>
              </a:rPr>
              <a:t>на парковке</a:t>
            </a:r>
            <a:r>
              <a:rPr lang="en-US" sz="3000" dirty="0" smtClean="0"/>
              <a:t>.</a:t>
            </a:r>
            <a:endParaRPr lang="ru-RU" sz="3000" b="1" dirty="0">
              <a:solidFill>
                <a:srgbClr val="0F6885"/>
              </a:solidFill>
            </a:endParaRPr>
          </a:p>
          <a:p>
            <a:pPr marL="457200" indent="-457200" algn="l" hangingPunct="1">
              <a:spcBef>
                <a:spcPts val="1200"/>
              </a:spcBef>
              <a:buBlip>
                <a:blip r:embed="rId11"/>
              </a:buBlip>
            </a:pPr>
            <a:r>
              <a:rPr lang="ru-RU" sz="3000" dirty="0" smtClean="0"/>
              <a:t>Полная информация о </a:t>
            </a:r>
            <a:r>
              <a:rPr lang="ru-RU" sz="3000" b="1" dirty="0" smtClean="0">
                <a:solidFill>
                  <a:srgbClr val="0F6885"/>
                </a:solidFill>
              </a:rPr>
              <a:t>ДТП 360</a:t>
            </a:r>
            <a:r>
              <a:rPr lang="en-US" sz="3000" dirty="0" smtClean="0"/>
              <a:t>.</a:t>
            </a:r>
            <a:r>
              <a:rPr lang="ru-RU" sz="3000" dirty="0" smtClean="0"/>
              <a:t/>
            </a:r>
            <a:br>
              <a:rPr lang="ru-RU" sz="3000" dirty="0" smtClean="0"/>
            </a:br>
            <a:r>
              <a:rPr lang="ru-RU" sz="3000" dirty="0" smtClean="0"/>
              <a:t>(оперативное получение информации с других видеорегистраторов)</a:t>
            </a:r>
            <a:r>
              <a:rPr lang="en-US" sz="3000" dirty="0" smtClean="0"/>
              <a:t>.</a:t>
            </a:r>
            <a:endParaRPr lang="ru-RU" sz="3000" dirty="0"/>
          </a:p>
          <a:p>
            <a:pPr marL="457200" indent="-457200" algn="l" hangingPunct="1">
              <a:spcBef>
                <a:spcPts val="1200"/>
              </a:spcBef>
              <a:buBlip>
                <a:blip r:embed="rId11"/>
              </a:buBlip>
            </a:pPr>
            <a:r>
              <a:rPr lang="ru-RU" sz="3000" dirty="0" smtClean="0"/>
              <a:t>Расширение пейджера сигнализации (</a:t>
            </a:r>
            <a:r>
              <a:rPr lang="ru-RU" sz="3000" b="1" dirty="0" smtClean="0">
                <a:solidFill>
                  <a:srgbClr val="0F6885"/>
                </a:solidFill>
              </a:rPr>
              <a:t>что с моей машиной?</a:t>
            </a:r>
            <a:r>
              <a:rPr lang="ru-RU" sz="3000" dirty="0" smtClean="0"/>
              <a:t>)</a:t>
            </a:r>
            <a:r>
              <a:rPr lang="en-US" sz="3000" dirty="0"/>
              <a:t> </a:t>
            </a:r>
            <a:r>
              <a:rPr lang="en-US" sz="3000" dirty="0" smtClean="0"/>
              <a:t>.</a:t>
            </a:r>
            <a:endParaRPr lang="ru-RU"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616897" y="5788001"/>
            <a:ext cx="12192000" cy="60939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ru-RU" sz="3000" b="1" dirty="0">
                <a:solidFill>
                  <a:schemeClr val="tx1"/>
                </a:solidFill>
              </a:rPr>
              <a:t>Дополнительные социальные эффекты для </a:t>
            </a:r>
            <a:r>
              <a:rPr lang="ru-RU" sz="3000" b="1" dirty="0" smtClean="0">
                <a:solidFill>
                  <a:schemeClr val="tx1"/>
                </a:solidFill>
              </a:rPr>
              <a:t>города:</a:t>
            </a:r>
            <a:endParaRPr lang="ru-RU" sz="3000" dirty="0" smtClean="0">
              <a:solidFill>
                <a:srgbClr val="0F6885"/>
              </a:solidFill>
            </a:endParaRPr>
          </a:p>
          <a:p>
            <a:pPr marL="457200" indent="-457200" algn="l">
              <a:spcBef>
                <a:spcPts val="1200"/>
              </a:spcBef>
              <a:buBlip>
                <a:blip r:embed="rId11"/>
              </a:buBlip>
            </a:pPr>
            <a:r>
              <a:rPr lang="ru-RU" sz="3000" b="1" dirty="0" smtClean="0">
                <a:solidFill>
                  <a:srgbClr val="0F6885"/>
                </a:solidFill>
              </a:rPr>
              <a:t>безопасность</a:t>
            </a:r>
            <a:r>
              <a:rPr lang="ru-RU" sz="3000" dirty="0" smtClean="0">
                <a:solidFill>
                  <a:srgbClr val="0F6885"/>
                </a:solidFill>
              </a:rPr>
              <a:t> </a:t>
            </a:r>
            <a:r>
              <a:rPr lang="ru-RU" sz="3000" dirty="0" smtClean="0"/>
              <a:t>районов (банки, магазины, пешеходы)</a:t>
            </a:r>
            <a:r>
              <a:rPr lang="en-US" sz="3000" dirty="0" smtClean="0"/>
              <a:t>;</a:t>
            </a:r>
            <a:endParaRPr lang="ru-RU" sz="3000" dirty="0" smtClean="0"/>
          </a:p>
          <a:p>
            <a:pPr marL="457200" indent="-457200" algn="l">
              <a:spcBef>
                <a:spcPts val="1200"/>
              </a:spcBef>
              <a:buBlip>
                <a:blip r:embed="rId11"/>
              </a:buBlip>
            </a:pPr>
            <a:r>
              <a:rPr lang="ru-RU" sz="3000" b="1" dirty="0" smtClean="0">
                <a:solidFill>
                  <a:srgbClr val="0F6885"/>
                </a:solidFill>
              </a:rPr>
              <a:t>поиск людей</a:t>
            </a:r>
            <a:r>
              <a:rPr lang="en-US" sz="3000" dirty="0" smtClean="0"/>
              <a:t>;</a:t>
            </a:r>
            <a:endParaRPr lang="ru-RU" sz="3000" dirty="0" smtClean="0"/>
          </a:p>
          <a:p>
            <a:pPr marL="457200" indent="-457200" algn="l">
              <a:spcBef>
                <a:spcPts val="1200"/>
              </a:spcBef>
              <a:buBlip>
                <a:blip r:embed="rId11"/>
              </a:buBlip>
            </a:pPr>
            <a:r>
              <a:rPr lang="ru-RU" sz="3000" dirty="0" smtClean="0"/>
              <a:t>тотальное </a:t>
            </a:r>
            <a:r>
              <a:rPr lang="ru-RU" sz="3000" b="1" dirty="0" smtClean="0">
                <a:solidFill>
                  <a:srgbClr val="0F6885"/>
                </a:solidFill>
              </a:rPr>
              <a:t>уничтожение</a:t>
            </a:r>
            <a:r>
              <a:rPr lang="en-US" sz="3000" b="1" dirty="0" smtClean="0">
                <a:solidFill>
                  <a:srgbClr val="0F6885"/>
                </a:solidFill>
              </a:rPr>
              <a:t> </a:t>
            </a:r>
            <a:r>
              <a:rPr lang="ru-RU" sz="3000" b="1" dirty="0" smtClean="0">
                <a:solidFill>
                  <a:srgbClr val="0F6885"/>
                </a:solidFill>
              </a:rPr>
              <a:t>уличной </a:t>
            </a:r>
            <a:r>
              <a:rPr lang="ru-RU" sz="3000" b="1" dirty="0">
                <a:solidFill>
                  <a:srgbClr val="0F6885"/>
                </a:solidFill>
              </a:rPr>
              <a:t>преступности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ru-RU" sz="3000" dirty="0" smtClean="0"/>
              <a:t>за счет мобильности </a:t>
            </a:r>
            <a:r>
              <a:rPr lang="ru-RU" sz="3000" dirty="0"/>
              <a:t>видеокамер и оперативности </a:t>
            </a:r>
            <a:r>
              <a:rPr lang="ru-RU" sz="3000" dirty="0" smtClean="0"/>
              <a:t>работы</a:t>
            </a:r>
            <a:r>
              <a:rPr lang="en-US" sz="3000" dirty="0" smtClean="0"/>
              <a:t>;</a:t>
            </a:r>
            <a:endParaRPr lang="ru-RU" sz="3000" dirty="0" smtClean="0"/>
          </a:p>
          <a:p>
            <a:pPr marL="457200" indent="-457200" algn="l">
              <a:spcBef>
                <a:spcPts val="1200"/>
              </a:spcBef>
              <a:buBlip>
                <a:blip r:embed="rId11"/>
              </a:buBlip>
            </a:pPr>
            <a:r>
              <a:rPr lang="ru-RU" sz="3000" b="1" dirty="0" smtClean="0">
                <a:solidFill>
                  <a:srgbClr val="0F6885"/>
                </a:solidFill>
              </a:rPr>
              <a:t>борьба </a:t>
            </a:r>
            <a:r>
              <a:rPr lang="ru-RU" sz="3000" b="1" dirty="0">
                <a:solidFill>
                  <a:srgbClr val="0F6885"/>
                </a:solidFill>
              </a:rPr>
              <a:t>с </a:t>
            </a:r>
            <a:r>
              <a:rPr lang="ru-RU" sz="3000" b="1" dirty="0" smtClean="0">
                <a:solidFill>
                  <a:srgbClr val="0F6885"/>
                </a:solidFill>
              </a:rPr>
              <a:t>терроризмом</a:t>
            </a:r>
            <a:r>
              <a:rPr lang="en-US" sz="3000" dirty="0" smtClean="0"/>
              <a:t>.</a:t>
            </a:r>
            <a:endParaRPr lang="ru-RU" sz="3000" dirty="0" smtClean="0"/>
          </a:p>
          <a:p>
            <a:pPr marL="457200" indent="-457200" algn="l">
              <a:spcBef>
                <a:spcPts val="1200"/>
              </a:spcBef>
              <a:buBlip>
                <a:blip r:embed="rId11"/>
              </a:buBlip>
            </a:pPr>
            <a:r>
              <a:rPr lang="ru-RU" sz="3000" dirty="0" smtClean="0"/>
              <a:t>получена рекомендация ФСБ по изучению вопроса интеграции системы в Федеральную программу «Безопасный город» (осуществляется МЧС)</a:t>
            </a:r>
          </a:p>
          <a:p>
            <a:pPr marL="457200" indent="-457200" algn="l">
              <a:spcBef>
                <a:spcPts val="1200"/>
              </a:spcBef>
              <a:buBlip>
                <a:blip r:embed="rId11"/>
              </a:buBlip>
            </a:pPr>
            <a:r>
              <a:rPr lang="ru-RU" sz="3000" smtClean="0"/>
              <a:t>высокая </a:t>
            </a:r>
            <a:r>
              <a:rPr lang="ru-RU" sz="3000" dirty="0" smtClean="0"/>
              <a:t>актуальность тематики в связи с подготовкой к ЧМ по футболу 2018 года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06547216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 advAuto="0"/>
      <p:bldP spid="148" grpId="0" animBg="1" advAuto="0"/>
      <p:bldP spid="149" grpId="0" animBg="1" advAuto="0"/>
      <p:bldP spid="150" grpId="0" animBg="1" advAuto="0"/>
      <p:bldP spid="151" grpId="0" animBg="1" advAuto="0"/>
      <p:bldP spid="152" grpId="0" animBg="1" advAuto="0"/>
      <p:bldP spid="153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1734" y="12688751"/>
            <a:ext cx="2428663" cy="45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ME-RII-2-RG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1040" y="12645418"/>
            <a:ext cx="3255070" cy="54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putnik_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0157" y="12438179"/>
            <a:ext cx="1014818" cy="954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Finam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90598" y="12511705"/>
            <a:ext cx="1014818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freshaut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847496" y="12511705"/>
            <a:ext cx="1892770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uom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136020" y="12317724"/>
            <a:ext cx="1195851" cy="119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лого спа opaqu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906713" y="12511705"/>
            <a:ext cx="2117128" cy="80789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19610" y="12072994"/>
            <a:ext cx="24344780" cy="1"/>
          </a:xfrm>
          <a:prstGeom prst="line">
            <a:avLst/>
          </a:prstGeom>
          <a:ln w="25400">
            <a:solidFill>
              <a:srgbClr val="BEC0C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2319926" y="1864718"/>
            <a:ext cx="20172277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3000" b="1" dirty="0" smtClean="0"/>
              <a:t>Прототип программы управления </a:t>
            </a:r>
            <a:r>
              <a:rPr lang="ru-RU" sz="3000" dirty="0" smtClean="0"/>
              <a:t>для владельца автомобиля (</a:t>
            </a:r>
            <a:r>
              <a:rPr lang="en-US" sz="3000" dirty="0" smtClean="0"/>
              <a:t>Android)</a:t>
            </a:r>
          </a:p>
          <a:p>
            <a:pPr algn="l"/>
            <a:endParaRPr lang="ru-RU" sz="3000" dirty="0" smtClean="0"/>
          </a:p>
          <a:p>
            <a:pPr algn="l"/>
            <a:endParaRPr lang="ru-RU" sz="3000" dirty="0" smtClean="0"/>
          </a:p>
          <a:p>
            <a:pPr algn="l"/>
            <a:endParaRPr lang="en-US" sz="3000" dirty="0" smtClean="0"/>
          </a:p>
          <a:p>
            <a:pPr algn="l"/>
            <a:r>
              <a:rPr lang="ru-RU" sz="3000" b="1" dirty="0" smtClean="0"/>
              <a:t>Проведено изучение рынка, потребителей и потребностей</a:t>
            </a:r>
            <a:r>
              <a:rPr lang="ru-RU" sz="3000" dirty="0" smtClean="0"/>
              <a:t>, включая прохождение программы </a:t>
            </a:r>
            <a:r>
              <a:rPr lang="en-US" sz="3000" dirty="0" smtClean="0"/>
              <a:t>GVA Bootcamp</a:t>
            </a:r>
            <a:endParaRPr lang="ru-RU" sz="3000" dirty="0" smtClean="0"/>
          </a:p>
          <a:p>
            <a:pPr algn="l"/>
            <a:endParaRPr lang="ru-RU" sz="3000" dirty="0"/>
          </a:p>
          <a:p>
            <a:pPr algn="l"/>
            <a:r>
              <a:rPr lang="ru-RU" sz="3000" dirty="0" smtClean="0"/>
              <a:t>Проект вышел в полуфинал крупнейшего в России технологического конкурса </a:t>
            </a:r>
            <a:r>
              <a:rPr lang="ru-RU" sz="3000" dirty="0" err="1" smtClean="0"/>
              <a:t>стартапов</a:t>
            </a:r>
            <a:r>
              <a:rPr lang="en-US" sz="3000" dirty="0"/>
              <a:t> </a:t>
            </a:r>
            <a:r>
              <a:rPr lang="en-US" sz="3000" dirty="0" err="1" smtClean="0"/>
              <a:t>GoTech</a:t>
            </a:r>
            <a:r>
              <a:rPr lang="ru-RU" sz="3000" dirty="0" smtClean="0"/>
              <a:t> 2016</a:t>
            </a:r>
            <a:r>
              <a:rPr lang="en-US" sz="3000" dirty="0" smtClean="0"/>
              <a:t> </a:t>
            </a:r>
            <a:r>
              <a:rPr lang="ru-RU" sz="3000" dirty="0" smtClean="0"/>
              <a:t>в категории Касперского, выиграл конкурс </a:t>
            </a:r>
            <a:r>
              <a:rPr lang="en-US" sz="3000" dirty="0" smtClean="0"/>
              <a:t>Startup Show</a:t>
            </a:r>
            <a:r>
              <a:rPr lang="ru-RU" sz="3000" dirty="0" smtClean="0"/>
              <a:t> в декабре 2016</a:t>
            </a:r>
            <a:r>
              <a:rPr lang="en-US" sz="3000" dirty="0" smtClean="0"/>
              <a:t> (</a:t>
            </a:r>
            <a:r>
              <a:rPr lang="ru-RU" sz="3000" dirty="0" smtClean="0"/>
              <a:t>оценка Кирилла Варламова, директора ФРИИ)</a:t>
            </a:r>
          </a:p>
          <a:p>
            <a:pPr algn="l"/>
            <a:endParaRPr lang="ru-RU" sz="3000" dirty="0" smtClean="0"/>
          </a:p>
          <a:p>
            <a:pPr algn="l"/>
            <a:r>
              <a:rPr lang="ru-RU" sz="3000" dirty="0" smtClean="0"/>
              <a:t>В декабре 2016 проведен анализ монетизации на рынке приложений для смартфонов. В связи с низкой конверсией у аналогов (около 0,1% платящих клиентов) принято решение отказаться от продвижения через </a:t>
            </a:r>
            <a:r>
              <a:rPr lang="en-US" sz="3000" dirty="0" smtClean="0"/>
              <a:t>Play Market </a:t>
            </a:r>
            <a:r>
              <a:rPr lang="ru-RU" sz="3000" dirty="0" smtClean="0"/>
              <a:t>и сфокусироваться на развитии специализированного устройства на базе </a:t>
            </a:r>
            <a:r>
              <a:rPr lang="en-US" sz="3000" dirty="0" smtClean="0"/>
              <a:t>Raspberry PI </a:t>
            </a:r>
            <a:r>
              <a:rPr lang="ru-RU" sz="3000" dirty="0" smtClean="0"/>
              <a:t>и ориентацией на верхнюю ценовую категорию рынка видеорегистраторов, больше внимания уделить нейронным сетям и распознаванию образов</a:t>
            </a:r>
          </a:p>
          <a:p>
            <a:pPr algn="l"/>
            <a:endParaRPr lang="en-US" sz="3000" dirty="0" smtClean="0"/>
          </a:p>
        </p:txBody>
      </p:sp>
      <p:sp>
        <p:nvSpPr>
          <p:cNvPr id="14" name="Shape 216"/>
          <p:cNvSpPr txBox="1">
            <a:spLocks/>
          </p:cNvSpPr>
          <p:nvPr/>
        </p:nvSpPr>
        <p:spPr>
          <a:xfrm>
            <a:off x="4360157" y="257579"/>
            <a:ext cx="14716126" cy="103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ru-RU" sz="5000" dirty="0" smtClean="0">
                <a:solidFill>
                  <a:srgbClr val="0F6885"/>
                </a:solidFill>
              </a:rPr>
              <a:t>Что сделано</a:t>
            </a:r>
            <a:endParaRPr lang="ru-RU" sz="5000" dirty="0">
              <a:solidFill>
                <a:srgbClr val="0F6885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06" y="1895610"/>
            <a:ext cx="461159" cy="51410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3" y="3800862"/>
            <a:ext cx="461159" cy="51410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2" y="5152448"/>
            <a:ext cx="461159" cy="514102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1" y="7009511"/>
            <a:ext cx="461159" cy="51410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4" animBg="1" advAuto="0"/>
      <p:bldP spid="188" grpId="3" animBg="1" advAuto="0"/>
      <p:bldP spid="189" grpId="1" animBg="1" advAuto="0"/>
      <p:bldP spid="190" grpId="2" animBg="1" advAuto="0"/>
      <p:bldP spid="191" grpId="6" animBg="1" advAuto="0"/>
      <p:bldP spid="192" grpId="5" animBg="1" advAuto="0"/>
      <p:bldP spid="193" grpId="7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84" y="792392"/>
            <a:ext cx="19164300" cy="10477500"/>
          </a:xfrm>
          <a:prstGeom prst="rect">
            <a:avLst/>
          </a:prstGeom>
        </p:spPr>
      </p:pic>
      <p:pic>
        <p:nvPicPr>
          <p:cNvPr id="167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91734" y="12688751"/>
            <a:ext cx="2428663" cy="45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ME-RII-2-RG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1040" y="12645418"/>
            <a:ext cx="3255070" cy="54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putnik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60157" y="12438179"/>
            <a:ext cx="1014818" cy="954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Finam_Logo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90598" y="12511705"/>
            <a:ext cx="1014818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freshaut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47496" y="12511705"/>
            <a:ext cx="1892770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uom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36020" y="12317724"/>
            <a:ext cx="1195851" cy="119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лого спа opaqu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906713" y="12511705"/>
            <a:ext cx="2117128" cy="80789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19610" y="12072994"/>
            <a:ext cx="24344780" cy="1"/>
          </a:xfrm>
          <a:prstGeom prst="line">
            <a:avLst/>
          </a:prstGeom>
          <a:ln w="25400">
            <a:solidFill>
              <a:srgbClr val="BEC0C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" name="Объект 5"/>
          <p:cNvSpPr txBox="1">
            <a:spLocks/>
          </p:cNvSpPr>
          <p:nvPr/>
        </p:nvSpPr>
        <p:spPr>
          <a:xfrm>
            <a:off x="2434542" y="3590838"/>
            <a:ext cx="4093384" cy="1478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" hangingPunct="1"/>
            <a:r>
              <a:rPr lang="ru-RU" sz="3000" dirty="0" smtClean="0">
                <a:solidFill>
                  <a:srgbClr val="0F6885"/>
                </a:solidFill>
              </a:rPr>
              <a:t>Недорогие</a:t>
            </a:r>
            <a:br>
              <a:rPr lang="ru-RU" sz="3000" dirty="0" smtClean="0">
                <a:solidFill>
                  <a:srgbClr val="0F6885"/>
                </a:solidFill>
              </a:rPr>
            </a:br>
            <a:r>
              <a:rPr lang="ru-RU" sz="3000" dirty="0" smtClean="0">
                <a:solidFill>
                  <a:srgbClr val="0F6885"/>
                </a:solidFill>
              </a:rPr>
              <a:t>к</a:t>
            </a:r>
            <a:r>
              <a:rPr lang="ru-RU" sz="3000" dirty="0" smtClean="0">
                <a:solidFill>
                  <a:srgbClr val="0F6885"/>
                </a:solidFill>
                <a:ea typeface="+mj-ea"/>
                <a:cs typeface="+mj-cs"/>
              </a:rPr>
              <a:t>итайские  видеорегистраторы</a:t>
            </a:r>
            <a:endParaRPr lang="ru-RU" sz="3000" dirty="0">
              <a:solidFill>
                <a:srgbClr val="0F6885"/>
              </a:solidFill>
              <a:ea typeface="+mj-ea"/>
              <a:cs typeface="+mj-cs"/>
            </a:endParaRPr>
          </a:p>
        </p:txBody>
      </p:sp>
      <p:sp>
        <p:nvSpPr>
          <p:cNvPr id="12" name="Объект 5"/>
          <p:cNvSpPr txBox="1">
            <a:spLocks/>
          </p:cNvSpPr>
          <p:nvPr/>
        </p:nvSpPr>
        <p:spPr>
          <a:xfrm>
            <a:off x="10370601" y="10526968"/>
            <a:ext cx="2698871" cy="1065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r>
              <a:rPr lang="ru-RU" sz="3000" b="1" dirty="0" smtClean="0">
                <a:solidFill>
                  <a:schemeClr val="tx1"/>
                </a:solidFill>
              </a:rPr>
              <a:t>Дорогие</a:t>
            </a:r>
          </a:p>
        </p:txBody>
      </p:sp>
      <p:sp>
        <p:nvSpPr>
          <p:cNvPr id="13" name="Объект 5"/>
          <p:cNvSpPr txBox="1">
            <a:spLocks/>
          </p:cNvSpPr>
          <p:nvPr/>
        </p:nvSpPr>
        <p:spPr>
          <a:xfrm>
            <a:off x="721890" y="5820506"/>
            <a:ext cx="2894717" cy="131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" hangingPunct="1"/>
            <a:r>
              <a:rPr lang="ru-RU" sz="3000" b="1" dirty="0" smtClean="0"/>
              <a:t>Заменяемые технологии</a:t>
            </a: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18936803" y="5784998"/>
            <a:ext cx="3392162" cy="1233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" hangingPunct="1"/>
            <a:r>
              <a:rPr lang="ru-RU" sz="3000" b="1" dirty="0" smtClean="0"/>
              <a:t>Конкурирующие технологии</a:t>
            </a:r>
          </a:p>
        </p:txBody>
      </p:sp>
      <p:sp>
        <p:nvSpPr>
          <p:cNvPr id="15" name="Объект 5"/>
          <p:cNvSpPr txBox="1">
            <a:spLocks/>
          </p:cNvSpPr>
          <p:nvPr/>
        </p:nvSpPr>
        <p:spPr>
          <a:xfrm>
            <a:off x="10404983" y="1431707"/>
            <a:ext cx="2376519" cy="69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" hangingPunct="1"/>
            <a:r>
              <a:rPr lang="ru-RU" sz="3000" b="1" dirty="0" smtClean="0"/>
              <a:t>Дешевые</a:t>
            </a:r>
          </a:p>
        </p:txBody>
      </p:sp>
      <p:sp>
        <p:nvSpPr>
          <p:cNvPr id="16" name="Объект 5"/>
          <p:cNvSpPr txBox="1">
            <a:spLocks/>
          </p:cNvSpPr>
          <p:nvPr/>
        </p:nvSpPr>
        <p:spPr>
          <a:xfrm>
            <a:off x="15782707" y="5098612"/>
            <a:ext cx="3036761" cy="74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" hangingPunct="1"/>
            <a:r>
              <a:rPr lang="en-US" sz="3000" dirty="0" smtClean="0">
                <a:solidFill>
                  <a:srgbClr val="0F6885"/>
                </a:solidFill>
                <a:ea typeface="+mj-ea"/>
                <a:cs typeface="+mj-cs"/>
              </a:rPr>
              <a:t>[Google, MS]</a:t>
            </a:r>
            <a:endParaRPr lang="ru-RU" sz="3000" dirty="0">
              <a:solidFill>
                <a:srgbClr val="0F6885"/>
              </a:solidFill>
              <a:ea typeface="+mj-ea"/>
              <a:cs typeface="+mj-cs"/>
            </a:endParaRPr>
          </a:p>
        </p:txBody>
      </p:sp>
      <p:sp>
        <p:nvSpPr>
          <p:cNvPr id="17" name="Объект 5"/>
          <p:cNvSpPr txBox="1">
            <a:spLocks/>
          </p:cNvSpPr>
          <p:nvPr/>
        </p:nvSpPr>
        <p:spPr>
          <a:xfrm>
            <a:off x="5471227" y="9163022"/>
            <a:ext cx="2046065" cy="80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" hangingPunct="1"/>
            <a:r>
              <a:rPr lang="en-US" sz="3000" dirty="0" err="1" smtClean="0">
                <a:solidFill>
                  <a:srgbClr val="0F6885"/>
                </a:solidFill>
                <a:ea typeface="+mj-ea"/>
                <a:cs typeface="+mj-cs"/>
              </a:rPr>
              <a:t>iVideon</a:t>
            </a:r>
            <a:endParaRPr lang="ru-RU" sz="3000" dirty="0">
              <a:solidFill>
                <a:srgbClr val="0F6885"/>
              </a:solidFill>
              <a:ea typeface="+mj-ea"/>
              <a:cs typeface="+mj-cs"/>
            </a:endParaRPr>
          </a:p>
        </p:txBody>
      </p:sp>
      <p:sp>
        <p:nvSpPr>
          <p:cNvPr id="18" name="Объект 5"/>
          <p:cNvSpPr txBox="1">
            <a:spLocks/>
          </p:cNvSpPr>
          <p:nvPr/>
        </p:nvSpPr>
        <p:spPr>
          <a:xfrm>
            <a:off x="2460798" y="7665517"/>
            <a:ext cx="2155663" cy="698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" hangingPunct="1"/>
            <a:r>
              <a:rPr lang="en-US" sz="3000" dirty="0" smtClean="0">
                <a:solidFill>
                  <a:srgbClr val="0F6885"/>
                </a:solidFill>
                <a:ea typeface="+mj-ea"/>
                <a:cs typeface="+mj-cs"/>
              </a:rPr>
              <a:t>Mio, </a:t>
            </a:r>
            <a:r>
              <a:rPr lang="en-US" sz="3000" dirty="0" err="1" smtClean="0">
                <a:solidFill>
                  <a:srgbClr val="0F6885"/>
                </a:solidFill>
                <a:ea typeface="+mj-ea"/>
                <a:cs typeface="+mj-cs"/>
              </a:rPr>
              <a:t>Cansonic</a:t>
            </a:r>
            <a:endParaRPr lang="ru-RU" sz="3000" dirty="0">
              <a:solidFill>
                <a:srgbClr val="0F6885"/>
              </a:solidFill>
              <a:ea typeface="+mj-ea"/>
              <a:cs typeface="+mj-cs"/>
            </a:endParaRPr>
          </a:p>
        </p:txBody>
      </p:sp>
      <p:sp>
        <p:nvSpPr>
          <p:cNvPr id="19" name="Объект 5"/>
          <p:cNvSpPr txBox="1">
            <a:spLocks/>
          </p:cNvSpPr>
          <p:nvPr/>
        </p:nvSpPr>
        <p:spPr>
          <a:xfrm>
            <a:off x="2532988" y="1519748"/>
            <a:ext cx="4612574" cy="1584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" hangingPunct="1"/>
            <a:r>
              <a:rPr lang="ru-RU" sz="3000" dirty="0" smtClean="0">
                <a:solidFill>
                  <a:srgbClr val="0F6885"/>
                </a:solidFill>
                <a:ea typeface="+mj-ea"/>
                <a:cs typeface="+mj-cs"/>
              </a:rPr>
              <a:t>Бесплатные программы </a:t>
            </a:r>
            <a:r>
              <a:rPr lang="ru-RU" sz="3000" dirty="0" err="1" smtClean="0">
                <a:solidFill>
                  <a:srgbClr val="0F6885"/>
                </a:solidFill>
                <a:ea typeface="+mj-ea"/>
                <a:cs typeface="+mj-cs"/>
              </a:rPr>
              <a:t>видеорегистрации</a:t>
            </a:r>
            <a:r>
              <a:rPr lang="ru-RU" sz="3000" dirty="0" smtClean="0">
                <a:solidFill>
                  <a:srgbClr val="0F6885"/>
                </a:solidFill>
                <a:ea typeface="+mj-ea"/>
                <a:cs typeface="+mj-cs"/>
              </a:rPr>
              <a:t> для смартфонов</a:t>
            </a:r>
            <a:endParaRPr lang="ru-RU" sz="3000" dirty="0">
              <a:solidFill>
                <a:srgbClr val="0F6885"/>
              </a:solidFill>
              <a:ea typeface="+mj-ea"/>
              <a:cs typeface="+mj-cs"/>
            </a:endParaRPr>
          </a:p>
        </p:txBody>
      </p:sp>
      <p:sp>
        <p:nvSpPr>
          <p:cNvPr id="20" name="Объект 5"/>
          <p:cNvSpPr txBox="1">
            <a:spLocks/>
          </p:cNvSpPr>
          <p:nvPr/>
        </p:nvSpPr>
        <p:spPr>
          <a:xfrm>
            <a:off x="17245827" y="8683638"/>
            <a:ext cx="3677586" cy="128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" hangingPunct="1"/>
            <a:r>
              <a:rPr lang="en-US" sz="3000" dirty="0" smtClean="0">
                <a:solidFill>
                  <a:srgbClr val="0F6885"/>
                </a:solidFill>
                <a:ea typeface="+mj-ea"/>
                <a:cs typeface="+mj-cs"/>
              </a:rPr>
              <a:t>Safe Place</a:t>
            </a:r>
          </a:p>
        </p:txBody>
      </p:sp>
      <p:sp>
        <p:nvSpPr>
          <p:cNvPr id="24" name="Shape 216"/>
          <p:cNvSpPr txBox="1">
            <a:spLocks/>
          </p:cNvSpPr>
          <p:nvPr/>
        </p:nvSpPr>
        <p:spPr>
          <a:xfrm>
            <a:off x="4360157" y="257579"/>
            <a:ext cx="14716126" cy="103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ru-RU" sz="5000" dirty="0" smtClean="0">
                <a:solidFill>
                  <a:srgbClr val="0F6885"/>
                </a:solidFill>
              </a:rPr>
              <a:t>Конкуренты</a:t>
            </a:r>
            <a:endParaRPr lang="ru-RU" sz="5000" dirty="0">
              <a:solidFill>
                <a:srgbClr val="0F6885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406065" y="2345263"/>
            <a:ext cx="78830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i="1" dirty="0" smtClean="0"/>
              <a:t>В связи с революционным развитием технологий нейронных сетей ожидается переформатирование рынка видеорегистраторов и видеонаблюдения. Поэтому в число конкурентов добавлены </a:t>
            </a:r>
            <a:r>
              <a:rPr lang="en-US" sz="2000" i="1" dirty="0" smtClean="0"/>
              <a:t>Google </a:t>
            </a:r>
            <a:r>
              <a:rPr lang="ru-RU" sz="2000" i="1" dirty="0" smtClean="0"/>
              <a:t>и </a:t>
            </a:r>
            <a:r>
              <a:rPr lang="en-US" sz="2000" i="1" dirty="0" smtClean="0"/>
              <a:t>Microsoft </a:t>
            </a:r>
            <a:r>
              <a:rPr lang="ru-RU" sz="2000" i="1" dirty="0" smtClean="0"/>
              <a:t>как одни из лидеров в области разработок в </a:t>
            </a:r>
            <a:r>
              <a:rPr lang="en-US" sz="2000" i="1" dirty="0" smtClean="0"/>
              <a:t>AI</a:t>
            </a:r>
            <a:endParaRPr lang="ru-RU" sz="2000" i="1" dirty="0"/>
          </a:p>
        </p:txBody>
      </p:sp>
      <p:sp>
        <p:nvSpPr>
          <p:cNvPr id="23" name="Объект 5"/>
          <p:cNvSpPr txBox="1">
            <a:spLocks/>
          </p:cNvSpPr>
          <p:nvPr/>
        </p:nvSpPr>
        <p:spPr>
          <a:xfrm>
            <a:off x="12046439" y="9248684"/>
            <a:ext cx="2046065" cy="80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5720" hangingPunct="1"/>
            <a:r>
              <a:rPr lang="en-US" sz="3000" dirty="0" err="1" smtClean="0">
                <a:solidFill>
                  <a:srgbClr val="0F6885"/>
                </a:solidFill>
                <a:ea typeface="+mj-ea"/>
                <a:cs typeface="+mj-cs"/>
              </a:rPr>
              <a:t>BlackVue</a:t>
            </a:r>
            <a:endParaRPr lang="ru-RU" sz="3000" dirty="0">
              <a:solidFill>
                <a:srgbClr val="0F6885"/>
              </a:solidFill>
              <a:ea typeface="+mj-ea"/>
              <a:cs typeface="+mj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4" animBg="1" advAuto="0"/>
      <p:bldP spid="168" grpId="3" animBg="1" advAuto="0"/>
      <p:bldP spid="169" grpId="1" animBg="1" advAuto="0"/>
      <p:bldP spid="170" grpId="2" animBg="1" advAuto="0"/>
      <p:bldP spid="171" grpId="6" animBg="1" advAuto="0"/>
      <p:bldP spid="172" grpId="5" animBg="1" advAuto="0"/>
      <p:bldP spid="173" grpId="7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9" y="751976"/>
            <a:ext cx="12849725" cy="8566483"/>
          </a:xfrm>
          <a:prstGeom prst="rect">
            <a:avLst/>
          </a:prstGeom>
        </p:spPr>
      </p:pic>
      <p:pic>
        <p:nvPicPr>
          <p:cNvPr id="177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91734" y="12688751"/>
            <a:ext cx="2428663" cy="45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ME-RII-2-RG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1040" y="12645418"/>
            <a:ext cx="3255070" cy="54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putnik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60157" y="12438179"/>
            <a:ext cx="1014818" cy="954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Finam_Logo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90598" y="12511705"/>
            <a:ext cx="1014818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freshaut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47496" y="12511705"/>
            <a:ext cx="1892770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uom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36020" y="12317724"/>
            <a:ext cx="1195851" cy="119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лого спа opaqu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906713" y="12511705"/>
            <a:ext cx="2117128" cy="80789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9610" y="12072994"/>
            <a:ext cx="24344780" cy="1"/>
          </a:xfrm>
          <a:prstGeom prst="line">
            <a:avLst/>
          </a:prstGeom>
          <a:ln w="25400">
            <a:solidFill>
              <a:srgbClr val="BEC0C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2237902" y="8871360"/>
            <a:ext cx="15976120" cy="276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t">
            <a:normAutofit fontScale="77500" lnSpcReduction="20000"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hangingPunct="1">
              <a:spcBef>
                <a:spcPts val="1200"/>
              </a:spcBef>
            </a:pPr>
            <a:r>
              <a:rPr lang="ru-RU" sz="3000" dirty="0" smtClean="0"/>
              <a:t>В России порядка </a:t>
            </a:r>
            <a:r>
              <a:rPr lang="ru-RU" sz="3000" dirty="0"/>
              <a:t>56 млн автомобилей, из них </a:t>
            </a:r>
            <a:r>
              <a:rPr lang="ru-RU" sz="3000" b="1" dirty="0" smtClean="0"/>
              <a:t>около 5 млн</a:t>
            </a:r>
          </a:p>
          <a:p>
            <a:pPr algn="l" hangingPunct="1">
              <a:spcBef>
                <a:spcPts val="1200"/>
              </a:spcBef>
            </a:pPr>
            <a:r>
              <a:rPr lang="ru-RU" sz="3000" dirty="0"/>
              <a:t>в верхнем ценовом диапазоне</a:t>
            </a:r>
            <a:r>
              <a:rPr lang="ru-RU" sz="3000" dirty="0" smtClean="0"/>
              <a:t>.</a:t>
            </a:r>
          </a:p>
          <a:p>
            <a:pPr algn="l" hangingPunct="1">
              <a:spcBef>
                <a:spcPts val="1200"/>
              </a:spcBef>
            </a:pPr>
            <a:r>
              <a:rPr lang="ru-RU" sz="3000" b="1" dirty="0"/>
              <a:t>Потенциальный объем рынка </a:t>
            </a:r>
            <a:r>
              <a:rPr lang="ru-RU" sz="3000" b="1" dirty="0" smtClean="0"/>
              <a:t>устройств </a:t>
            </a:r>
            <a:r>
              <a:rPr lang="ru-RU" sz="3000" b="1" dirty="0"/>
              <a:t>– </a:t>
            </a:r>
            <a:r>
              <a:rPr lang="en-US" sz="3000" b="1" dirty="0" smtClean="0"/>
              <a:t>30</a:t>
            </a:r>
            <a:r>
              <a:rPr lang="ru-RU" sz="3000" b="1" dirty="0" smtClean="0"/>
              <a:t> </a:t>
            </a:r>
            <a:r>
              <a:rPr lang="ru-RU" sz="3000" b="1" dirty="0"/>
              <a:t>млрд. руб</a:t>
            </a:r>
            <a:r>
              <a:rPr lang="ru-RU" sz="3000" b="1" dirty="0" smtClean="0"/>
              <a:t>.</a:t>
            </a:r>
            <a:r>
              <a:rPr lang="en-US" sz="3000" b="1" dirty="0" smtClean="0"/>
              <a:t> </a:t>
            </a:r>
            <a:endParaRPr lang="ru-RU" sz="3000" b="1" dirty="0" smtClean="0"/>
          </a:p>
          <a:p>
            <a:pPr algn="l" hangingPunct="1">
              <a:spcBef>
                <a:spcPts val="1200"/>
              </a:spcBef>
            </a:pPr>
            <a:r>
              <a:rPr lang="ru-RU" sz="3000" b="1" dirty="0" smtClean="0"/>
              <a:t>Потенциальный объем рынка подписок – 2 млрд. руб.</a:t>
            </a:r>
          </a:p>
          <a:p>
            <a:pPr algn="l" hangingPunct="1">
              <a:spcBef>
                <a:spcPts val="1200"/>
              </a:spcBef>
            </a:pPr>
            <a:r>
              <a:rPr lang="ru-RU" sz="3000" b="1" dirty="0" smtClean="0"/>
              <a:t>   </a:t>
            </a:r>
            <a:r>
              <a:rPr lang="en-US" sz="3000" b="1" dirty="0" smtClean="0"/>
              <a:t>(</a:t>
            </a:r>
            <a:r>
              <a:rPr lang="ru-RU" sz="3000" b="1" dirty="0"/>
              <a:t>при установке в каждую пятую машину люкс сегмента)</a:t>
            </a:r>
          </a:p>
          <a:p>
            <a:pPr algn="l" hangingPunct="1">
              <a:spcBef>
                <a:spcPts val="1200"/>
              </a:spcBef>
            </a:pPr>
            <a:r>
              <a:rPr lang="ru-RU" sz="3000" b="1" dirty="0" smtClean="0"/>
              <a:t>Затраты</a:t>
            </a:r>
            <a:r>
              <a:rPr lang="ru-RU" sz="3000" dirty="0" smtClean="0"/>
              <a:t>: разработка ПО, хостинг, разработка и производство </a:t>
            </a:r>
            <a:r>
              <a:rPr lang="en-US" sz="3000" dirty="0" smtClean="0"/>
              <a:t>Hardware</a:t>
            </a:r>
            <a:endParaRPr lang="ru-RU" sz="3000" dirty="0"/>
          </a:p>
        </p:txBody>
      </p:sp>
      <p:sp>
        <p:nvSpPr>
          <p:cNvPr id="16" name="Shape 216"/>
          <p:cNvSpPr txBox="1">
            <a:spLocks/>
          </p:cNvSpPr>
          <p:nvPr/>
        </p:nvSpPr>
        <p:spPr>
          <a:xfrm>
            <a:off x="4360157" y="257579"/>
            <a:ext cx="14716126" cy="103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ru-RU" sz="5000" dirty="0" smtClean="0">
                <a:solidFill>
                  <a:srgbClr val="0F6885"/>
                </a:solidFill>
              </a:rPr>
              <a:t>Финансовая модель</a:t>
            </a:r>
            <a:endParaRPr lang="ru-RU" sz="5000" dirty="0">
              <a:solidFill>
                <a:srgbClr val="0F6885"/>
              </a:solidFill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13989589" y="2295060"/>
            <a:ext cx="9239005" cy="3015591"/>
            <a:chOff x="10751945" y="1212219"/>
            <a:chExt cx="8399095" cy="3015591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1945" y="1212219"/>
              <a:ext cx="8399095" cy="3015591"/>
            </a:xfrm>
            <a:prstGeom prst="rect">
              <a:avLst/>
            </a:prstGeom>
          </p:spPr>
        </p:pic>
        <p:sp>
          <p:nvSpPr>
            <p:cNvPr id="5" name="Прямоугольник 4"/>
            <p:cNvSpPr/>
            <p:nvPr/>
          </p:nvSpPr>
          <p:spPr>
            <a:xfrm>
              <a:off x="10901813" y="1684745"/>
              <a:ext cx="8090836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3000" b="1" dirty="0">
                  <a:solidFill>
                    <a:schemeClr val="bg1"/>
                  </a:solidFill>
                </a:rPr>
                <a:t>Продажи подписки на приложение</a:t>
              </a:r>
            </a:p>
            <a:p>
              <a:r>
                <a:rPr lang="en-US" sz="3000" dirty="0" smtClean="0">
                  <a:solidFill>
                    <a:schemeClr val="bg1"/>
                  </a:solidFill>
                </a:rPr>
                <a:t/>
              </a:r>
              <a:br>
                <a:rPr lang="en-US" sz="3000" dirty="0" smtClean="0">
                  <a:solidFill>
                    <a:schemeClr val="bg1"/>
                  </a:solidFill>
                </a:rPr>
              </a:br>
              <a:r>
                <a:rPr lang="ru-RU" sz="3000" dirty="0" smtClean="0">
                  <a:solidFill>
                    <a:schemeClr val="bg1"/>
                  </a:solidFill>
                </a:rPr>
                <a:t>от 2000 </a:t>
              </a:r>
              <a:r>
                <a:rPr lang="ru-RU" sz="3000" dirty="0">
                  <a:solidFill>
                    <a:schemeClr val="bg1"/>
                  </a:solidFill>
                </a:rPr>
                <a:t>рублей</a:t>
              </a:r>
            </a:p>
            <a:p>
              <a:r>
                <a:rPr lang="ru-RU" sz="3000" dirty="0">
                  <a:solidFill>
                    <a:schemeClr val="bg1"/>
                  </a:solidFill>
                </a:rPr>
                <a:t>с 1 пользователя в год</a:t>
              </a:r>
            </a:p>
            <a:p>
              <a:endParaRPr lang="ru-RU" sz="3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13973547" y="5238785"/>
            <a:ext cx="9239005" cy="3334848"/>
            <a:chOff x="10751945" y="1212219"/>
            <a:chExt cx="8399095" cy="3334848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1945" y="1212219"/>
              <a:ext cx="8399095" cy="3015591"/>
            </a:xfrm>
            <a:prstGeom prst="rect">
              <a:avLst/>
            </a:prstGeom>
          </p:spPr>
        </p:pic>
        <p:sp>
          <p:nvSpPr>
            <p:cNvPr id="26" name="Прямоугольник 25"/>
            <p:cNvSpPr/>
            <p:nvPr/>
          </p:nvSpPr>
          <p:spPr>
            <a:xfrm>
              <a:off x="10901813" y="1684745"/>
              <a:ext cx="8090836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3000" b="1" dirty="0">
                  <a:solidFill>
                    <a:schemeClr val="bg1"/>
                  </a:solidFill>
                </a:rPr>
                <a:t>Продажа специализированного устройства</a:t>
              </a:r>
            </a:p>
            <a:p>
              <a:r>
                <a:rPr lang="en-US" sz="3000" dirty="0" smtClean="0">
                  <a:solidFill>
                    <a:schemeClr val="bg1"/>
                  </a:solidFill>
                </a:rPr>
                <a:t/>
              </a:r>
              <a:br>
                <a:rPr lang="en-US" sz="3000" dirty="0" smtClean="0">
                  <a:solidFill>
                    <a:schemeClr val="bg1"/>
                  </a:solidFill>
                </a:rPr>
              </a:br>
              <a:r>
                <a:rPr lang="ru-RU" sz="3000" dirty="0">
                  <a:solidFill>
                    <a:schemeClr val="bg1"/>
                  </a:solidFill>
                </a:rPr>
                <a:t>о</a:t>
              </a:r>
              <a:r>
                <a:rPr lang="ru-RU" sz="3000" dirty="0" smtClean="0">
                  <a:solidFill>
                    <a:schemeClr val="bg1"/>
                  </a:solidFill>
                </a:rPr>
                <a:t>т </a:t>
              </a:r>
              <a:r>
                <a:rPr lang="en-US" sz="3000" dirty="0" smtClean="0">
                  <a:solidFill>
                    <a:schemeClr val="bg1"/>
                  </a:solidFill>
                </a:rPr>
                <a:t>2</a:t>
              </a:r>
              <a:r>
                <a:rPr lang="ru-RU" sz="3000" dirty="0" smtClean="0">
                  <a:solidFill>
                    <a:schemeClr val="bg1"/>
                  </a:solidFill>
                </a:rPr>
                <a:t>0 </a:t>
              </a:r>
              <a:r>
                <a:rPr lang="ru-RU" sz="3000" dirty="0">
                  <a:solidFill>
                    <a:schemeClr val="bg1"/>
                  </a:solidFill>
                </a:rPr>
                <a:t>до </a:t>
              </a:r>
              <a:r>
                <a:rPr lang="en-US" sz="3000" dirty="0" smtClean="0">
                  <a:solidFill>
                    <a:schemeClr val="bg1"/>
                  </a:solidFill>
                </a:rPr>
                <a:t>4</a:t>
              </a:r>
              <a:r>
                <a:rPr lang="ru-RU" sz="3000" dirty="0" smtClean="0">
                  <a:solidFill>
                    <a:schemeClr val="bg1"/>
                  </a:solidFill>
                </a:rPr>
                <a:t>0 </a:t>
              </a:r>
              <a:r>
                <a:rPr lang="ru-RU" sz="3000" dirty="0">
                  <a:solidFill>
                    <a:schemeClr val="bg1"/>
                  </a:solidFill>
                </a:rPr>
                <a:t>тыс. </a:t>
              </a:r>
              <a:r>
                <a:rPr lang="ru-RU" sz="3000" dirty="0" err="1">
                  <a:solidFill>
                    <a:schemeClr val="bg1"/>
                  </a:solidFill>
                </a:rPr>
                <a:t>руб</a:t>
              </a:r>
              <a:r>
                <a:rPr lang="ru-RU" sz="3000" dirty="0">
                  <a:solidFill>
                    <a:schemeClr val="bg1"/>
                  </a:solidFill>
                </a:rPr>
                <a:t>  за </a:t>
              </a:r>
              <a:r>
                <a:rPr lang="ru-RU" sz="3000" dirty="0" smtClean="0">
                  <a:solidFill>
                    <a:schemeClr val="bg1"/>
                  </a:solidFill>
                </a:rPr>
                <a:t>устройство</a:t>
              </a:r>
            </a:p>
            <a:p>
              <a:endParaRPr lang="ru-RU" sz="3000" dirty="0">
                <a:solidFill>
                  <a:schemeClr val="bg1"/>
                </a:solidFill>
              </a:endParaRPr>
            </a:p>
            <a:p>
              <a:r>
                <a:rPr lang="ru-RU" sz="3000" dirty="0" smtClean="0">
                  <a:solidFill>
                    <a:schemeClr val="bg1"/>
                  </a:solidFill>
                </a:rPr>
                <a:t>(через автосервисы и автодилеров)</a:t>
              </a:r>
              <a:endParaRPr lang="ru-RU" sz="3000" dirty="0">
                <a:solidFill>
                  <a:schemeClr val="bg1"/>
                </a:solidFill>
              </a:endParaRPr>
            </a:p>
            <a:p>
              <a:endParaRPr lang="ru-RU" sz="3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3957505" y="8278762"/>
            <a:ext cx="9239005" cy="2164646"/>
            <a:chOff x="10751945" y="1212219"/>
            <a:chExt cx="8399095" cy="2164646"/>
          </a:xfrm>
        </p:grpSpPr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1945" y="1212219"/>
              <a:ext cx="8399095" cy="2164646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/>
          </p:nvSpPr>
          <p:spPr>
            <a:xfrm>
              <a:off x="10901813" y="1684745"/>
              <a:ext cx="80908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3000" b="1" dirty="0" err="1">
                  <a:solidFill>
                    <a:schemeClr val="bg1"/>
                  </a:solidFill>
                </a:rPr>
                <a:t>Софинансирование</a:t>
              </a:r>
              <a:r>
                <a:rPr lang="ru-RU" sz="3000" b="1" dirty="0">
                  <a:solidFill>
                    <a:schemeClr val="bg1"/>
                  </a:solidFill>
                </a:rPr>
                <a:t> </a:t>
              </a:r>
              <a:r>
                <a:rPr lang="ru-RU" sz="3000" b="1" dirty="0" smtClean="0">
                  <a:solidFill>
                    <a:schemeClr val="bg1"/>
                  </a:solidFill>
                </a:rPr>
                <a:t>КАСКО</a:t>
              </a:r>
              <a:endParaRPr lang="ru-RU" sz="3000" b="1" dirty="0">
                <a:solidFill>
                  <a:schemeClr val="bg1"/>
                </a:solidFill>
              </a:endParaRPr>
            </a:p>
            <a:p>
              <a:r>
                <a:rPr lang="ru-RU" sz="3000" dirty="0">
                  <a:solidFill>
                    <a:schemeClr val="bg1"/>
                  </a:solidFill>
                </a:rPr>
                <a:t>(альтернатива </a:t>
              </a:r>
              <a:r>
                <a:rPr lang="ru-RU" sz="3000" dirty="0" smtClean="0">
                  <a:solidFill>
                    <a:schemeClr val="bg1"/>
                  </a:solidFill>
                </a:rPr>
                <a:t>подписки)</a:t>
              </a:r>
              <a:endParaRPr lang="ru-RU" sz="3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4" animBg="1" advAuto="0"/>
      <p:bldP spid="178" grpId="3" animBg="1" advAuto="0"/>
      <p:bldP spid="179" grpId="1" animBg="1" advAuto="0"/>
      <p:bldP spid="180" grpId="2" animBg="1" advAuto="0"/>
      <p:bldP spid="181" grpId="6" animBg="1" advAuto="0"/>
      <p:bldP spid="182" grpId="5" animBg="1" advAuto="0"/>
      <p:bldP spid="183" grpId="7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16" y="1180693"/>
            <a:ext cx="9057293" cy="10606089"/>
          </a:xfrm>
          <a:prstGeom prst="rect">
            <a:avLst/>
          </a:prstGeom>
        </p:spPr>
      </p:pic>
      <p:pic>
        <p:nvPicPr>
          <p:cNvPr id="207" name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1734" y="12688751"/>
            <a:ext cx="2428663" cy="453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ME-RII-2-RG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21040" y="12645418"/>
            <a:ext cx="3255070" cy="540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putnik_logo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60157" y="12438179"/>
            <a:ext cx="1014818" cy="954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Finam_Logo.sv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90598" y="12511705"/>
            <a:ext cx="1014818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freshaut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47496" y="12511705"/>
            <a:ext cx="1892770" cy="80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uom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136020" y="12317724"/>
            <a:ext cx="1195851" cy="119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лого спа opaqu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06713" y="12511705"/>
            <a:ext cx="2117128" cy="80789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19610" y="12072994"/>
            <a:ext cx="24344780" cy="1"/>
          </a:xfrm>
          <a:prstGeom prst="line">
            <a:avLst/>
          </a:prstGeom>
          <a:ln w="25400">
            <a:solidFill>
              <a:srgbClr val="BEC0C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" name="Объект 13"/>
          <p:cNvSpPr txBox="1">
            <a:spLocks/>
          </p:cNvSpPr>
          <p:nvPr/>
        </p:nvSpPr>
        <p:spPr>
          <a:xfrm>
            <a:off x="8839199" y="1664904"/>
            <a:ext cx="2961737" cy="630374"/>
          </a:xfrm>
          <a:prstGeom prst="rect">
            <a:avLst/>
          </a:prstGeom>
        </p:spPr>
        <p:txBody>
          <a:bodyPr>
            <a:noAutofit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ru-RU" sz="3000" b="1" dirty="0" smtClean="0">
                <a:solidFill>
                  <a:srgbClr val="0F6885"/>
                </a:solidFill>
              </a:rPr>
              <a:t>Михаил Яснев</a:t>
            </a:r>
          </a:p>
        </p:txBody>
      </p:sp>
      <p:sp>
        <p:nvSpPr>
          <p:cNvPr id="15" name="Shape 216"/>
          <p:cNvSpPr txBox="1">
            <a:spLocks/>
          </p:cNvSpPr>
          <p:nvPr/>
        </p:nvSpPr>
        <p:spPr>
          <a:xfrm>
            <a:off x="4360157" y="257579"/>
            <a:ext cx="14716126" cy="103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ru-RU" sz="5000" dirty="0" smtClean="0">
                <a:solidFill>
                  <a:srgbClr val="0F6885"/>
                </a:solidFill>
              </a:rPr>
              <a:t>Команда</a:t>
            </a:r>
            <a:endParaRPr lang="ru-RU" sz="5000" dirty="0">
              <a:solidFill>
                <a:srgbClr val="0F6885"/>
              </a:solidFill>
            </a:endParaRPr>
          </a:p>
        </p:txBody>
      </p:sp>
      <p:sp>
        <p:nvSpPr>
          <p:cNvPr id="17" name="Объект 13"/>
          <p:cNvSpPr txBox="1">
            <a:spLocks/>
          </p:cNvSpPr>
          <p:nvPr/>
        </p:nvSpPr>
        <p:spPr>
          <a:xfrm>
            <a:off x="8863465" y="2172904"/>
            <a:ext cx="14072735" cy="3796096"/>
          </a:xfrm>
          <a:prstGeom prst="rect">
            <a:avLst/>
          </a:prstGeom>
        </p:spPr>
        <p:txBody>
          <a:bodyPr>
            <a:normAutofit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ru-RU" sz="3000" b="1" dirty="0" err="1"/>
              <a:t>К.т.н</a:t>
            </a:r>
            <a:r>
              <a:rPr lang="ru-RU" sz="3000" b="1" dirty="0"/>
              <a:t>, специалист в области </a:t>
            </a:r>
            <a:r>
              <a:rPr lang="en-US" sz="3000" b="1" dirty="0" smtClean="0"/>
              <a:t>AI</a:t>
            </a:r>
            <a:r>
              <a:rPr lang="ru-RU" sz="3000" b="1" dirty="0" smtClean="0"/>
              <a:t>, </a:t>
            </a:r>
            <a:r>
              <a:rPr lang="ru-RU" sz="3000" b="1" dirty="0" err="1" smtClean="0"/>
              <a:t>сооснователь</a:t>
            </a:r>
            <a:r>
              <a:rPr lang="ru-RU" sz="3000" b="1" dirty="0" smtClean="0"/>
              <a:t> проекта </a:t>
            </a:r>
            <a:r>
              <a:rPr lang="en-US" sz="3000" b="1" dirty="0" smtClean="0"/>
              <a:t>Talk and Drive</a:t>
            </a:r>
            <a:br>
              <a:rPr lang="en-US" sz="3000" b="1" dirty="0" smtClean="0"/>
            </a:br>
            <a:r>
              <a:rPr lang="en-US" sz="3000" b="1" dirty="0" smtClean="0"/>
              <a:t/>
            </a:r>
            <a:br>
              <a:rPr lang="en-US" sz="3000" b="1" dirty="0" smtClean="0"/>
            </a:br>
            <a:r>
              <a:rPr lang="ru-RU" sz="3000" dirty="0" smtClean="0"/>
              <a:t>Более 13 лет профессионального опыта в ИТ</a:t>
            </a:r>
            <a:br>
              <a:rPr lang="ru-RU" sz="3000" dirty="0" smtClean="0"/>
            </a:br>
            <a:r>
              <a:rPr lang="ru-RU" sz="3000" dirty="0" smtClean="0"/>
              <a:t>Чемпион России в составе команды МГТУ им. Баумана 2003. </a:t>
            </a:r>
            <a:br>
              <a:rPr lang="ru-RU" sz="3000" dirty="0" smtClean="0"/>
            </a:br>
            <a:r>
              <a:rPr lang="ru-RU" sz="3000" dirty="0" smtClean="0"/>
              <a:t>Красно-синие колонны метрополитена, сложные проекты (</a:t>
            </a:r>
            <a:r>
              <a:rPr lang="en-US" sz="3000" dirty="0" smtClean="0"/>
              <a:t>SAP, </a:t>
            </a:r>
            <a:r>
              <a:rPr lang="en-US" sz="3000" dirty="0" err="1" smtClean="0"/>
              <a:t>Biztalk</a:t>
            </a:r>
            <a:r>
              <a:rPr lang="ru-RU" sz="3000" dirty="0" smtClean="0"/>
              <a:t> и др.), </a:t>
            </a:r>
            <a:br>
              <a:rPr lang="ru-RU" sz="3000" dirty="0" smtClean="0"/>
            </a:br>
            <a:r>
              <a:rPr lang="ru-RU" sz="3000" dirty="0"/>
              <a:t>О</a:t>
            </a:r>
            <a:r>
              <a:rPr lang="ru-RU" sz="3000" dirty="0" smtClean="0"/>
              <a:t>пыт участия в </a:t>
            </a:r>
            <a:r>
              <a:rPr lang="en-US" sz="3000" dirty="0" smtClean="0"/>
              <a:t>HW </a:t>
            </a:r>
            <a:r>
              <a:rPr lang="ru-RU" sz="3000" dirty="0" smtClean="0"/>
              <a:t>проектах (как положительный, так и отрицательный)</a:t>
            </a:r>
          </a:p>
        </p:txBody>
      </p:sp>
      <p:sp>
        <p:nvSpPr>
          <p:cNvPr id="16" name="Объект 13"/>
          <p:cNvSpPr txBox="1">
            <a:spLocks/>
          </p:cNvSpPr>
          <p:nvPr/>
        </p:nvSpPr>
        <p:spPr>
          <a:xfrm>
            <a:off x="8991599" y="5512222"/>
            <a:ext cx="4628798" cy="630374"/>
          </a:xfrm>
          <a:prstGeom prst="rect">
            <a:avLst/>
          </a:prstGeom>
        </p:spPr>
        <p:txBody>
          <a:bodyPr>
            <a:noAutofit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ru-RU" sz="3000" b="1" dirty="0" smtClean="0">
                <a:solidFill>
                  <a:srgbClr val="0F6885"/>
                </a:solidFill>
              </a:rPr>
              <a:t>Дмитрий Воронцов</a:t>
            </a:r>
          </a:p>
        </p:txBody>
      </p:sp>
      <p:sp>
        <p:nvSpPr>
          <p:cNvPr id="18" name="Объект 13"/>
          <p:cNvSpPr txBox="1">
            <a:spLocks/>
          </p:cNvSpPr>
          <p:nvPr/>
        </p:nvSpPr>
        <p:spPr>
          <a:xfrm>
            <a:off x="8991599" y="6092639"/>
            <a:ext cx="14072735" cy="3796096"/>
          </a:xfrm>
          <a:prstGeom prst="rect">
            <a:avLst/>
          </a:prstGeom>
        </p:spPr>
        <p:txBody>
          <a:bodyPr>
            <a:normAutofit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ru-RU" sz="3000" b="1" dirty="0" err="1" smtClean="0"/>
              <a:t>К.э.н</a:t>
            </a:r>
            <a:r>
              <a:rPr lang="ru-RU" sz="3000" b="1" dirty="0"/>
              <a:t>, специалист в области </a:t>
            </a:r>
            <a:r>
              <a:rPr lang="ru-RU" sz="3000" b="1" dirty="0" smtClean="0"/>
              <a:t>управления финансами, </a:t>
            </a:r>
            <a:r>
              <a:rPr lang="ru-RU" sz="3000" b="1" dirty="0" err="1" smtClean="0"/>
              <a:t>сооснователь</a:t>
            </a:r>
            <a:r>
              <a:rPr lang="ru-RU" sz="3000" b="1" dirty="0" smtClean="0"/>
              <a:t> проекта </a:t>
            </a:r>
            <a:r>
              <a:rPr lang="en-US" sz="3000" b="1" dirty="0" smtClean="0"/>
              <a:t>Talk and Drive</a:t>
            </a:r>
            <a:br>
              <a:rPr lang="en-US" sz="3000" b="1" dirty="0" smtClean="0"/>
            </a:br>
            <a:r>
              <a:rPr lang="en-US" sz="3000" b="1" dirty="0" smtClean="0"/>
              <a:t/>
            </a:r>
            <a:br>
              <a:rPr lang="en-US" sz="3000" b="1" dirty="0" smtClean="0"/>
            </a:br>
            <a:r>
              <a:rPr lang="ru-RU" sz="3000" dirty="0" smtClean="0"/>
              <a:t>Более 13 лет профессионального опыта в финансах, выпускник ГУУ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4" animBg="1" advAuto="0"/>
      <p:bldP spid="208" grpId="3" animBg="1" advAuto="0"/>
      <p:bldP spid="209" grpId="1" animBg="1" advAuto="0"/>
      <p:bldP spid="210" grpId="2" animBg="1" advAuto="0"/>
      <p:bldP spid="211" grpId="6" animBg="1" advAuto="0"/>
      <p:bldP spid="212" grpId="5" animBg="1" advAuto="0"/>
      <p:bldP spid="213" grpId="7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337</Words>
  <Application>Microsoft Office PowerPoint</Application>
  <PresentationFormat>Произвольный</PresentationFormat>
  <Paragraphs>71</Paragraphs>
  <Slides>10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Helvetica</vt:lpstr>
      <vt:lpstr>Helvetica Light</vt:lpstr>
      <vt:lpstr>Helvetica Neue</vt:lpstr>
      <vt:lpstr>White</vt:lpstr>
      <vt:lpstr>SAFE PLACE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Контакты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ЭТАПЫ</dc:title>
  <dc:creator>Yasnev, Mikhail</dc:creator>
  <cp:lastModifiedBy>Yasnev, Mikhail</cp:lastModifiedBy>
  <cp:revision>65</cp:revision>
  <dcterms:modified xsi:type="dcterms:W3CDTF">2017-01-31T11:03:12Z</dcterms:modified>
</cp:coreProperties>
</file>